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Calibri" panose="020F0502020204030204" pitchFamily="34" charset="0"/>
      <p:regular r:id="rId15"/>
      <p:bold r:id="rId16"/>
      <p:italic r:id="rId17"/>
      <p:boldItalic r:id="rId18"/>
    </p:embeddedFont>
    <p:embeddedFont>
      <p:font typeface="Unbounded" panose="020B0604020202020204" charset="0"/>
      <p:regular r:id="rId19"/>
    </p:embeddedFont>
    <p:embeddedFont>
      <p:font typeface="Cabin"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5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517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6871" y="2398337"/>
            <a:ext cx="5449529" cy="4009958"/>
          </a:xfrm>
          <a:prstGeom prst="rect">
            <a:avLst/>
          </a:prstGeom>
        </p:spPr>
      </p:pic>
      <p:sp>
        <p:nvSpPr>
          <p:cNvPr id="4" name="Text 0"/>
          <p:cNvSpPr/>
          <p:nvPr/>
        </p:nvSpPr>
        <p:spPr>
          <a:xfrm>
            <a:off x="6350437" y="1281708"/>
            <a:ext cx="7415927" cy="3006090"/>
          </a:xfrm>
          <a:prstGeom prst="rect">
            <a:avLst/>
          </a:prstGeom>
          <a:noFill/>
          <a:ln/>
        </p:spPr>
        <p:txBody>
          <a:bodyPr wrap="square" lIns="0" tIns="0" rIns="0" bIns="0" rtlCol="0" anchor="t"/>
          <a:lstStyle/>
          <a:p>
            <a:pPr marL="0" indent="0">
              <a:lnSpc>
                <a:spcPts val="7850"/>
              </a:lnSpc>
              <a:buNone/>
            </a:pPr>
            <a:r>
              <a:rPr lang="en-US" sz="6300" dirty="0">
                <a:solidFill>
                  <a:srgbClr val="FFFFFF"/>
                </a:solidFill>
                <a:latin typeface="Unbounded" pitchFamily="34" charset="0"/>
                <a:ea typeface="Unbounded" pitchFamily="34" charset="-122"/>
                <a:cs typeface="Unbounded" pitchFamily="34" charset="-120"/>
              </a:rPr>
              <a:t>Translators: The Language Bridge</a:t>
            </a:r>
            <a:endParaRPr lang="en-US" sz="6300" dirty="0"/>
          </a:p>
        </p:txBody>
      </p:sp>
      <p:sp>
        <p:nvSpPr>
          <p:cNvPr id="5" name="Text 1"/>
          <p:cNvSpPr/>
          <p:nvPr/>
        </p:nvSpPr>
        <p:spPr>
          <a:xfrm>
            <a:off x="6350437" y="4658082"/>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Translators are essential tools for software development, acting as bridges between human-readable code and the language computers understand. They enable programmers to write instructions in high-level languages, which are then converted into low-level machine code.</a:t>
            </a:r>
            <a:endParaRPr lang="en-US" sz="1900" dirty="0"/>
          </a:p>
        </p:txBody>
      </p:sp>
      <p:sp>
        <p:nvSpPr>
          <p:cNvPr id="6" name="Shape 2"/>
          <p:cNvSpPr/>
          <p:nvPr/>
        </p:nvSpPr>
        <p:spPr>
          <a:xfrm>
            <a:off x="6350437" y="6534388"/>
            <a:ext cx="394930" cy="394930"/>
          </a:xfrm>
          <a:prstGeom prst="roundRect">
            <a:avLst>
              <a:gd name="adj" fmla="val 23151155"/>
            </a:avLst>
          </a:prstGeom>
          <a:noFill/>
          <a:ln w="7620">
            <a:solidFill>
              <a:srgbClr val="FFFFFF"/>
            </a:solidFill>
            <a:prstDash val="solid"/>
          </a:ln>
        </p:spPr>
      </p:sp>
      <p:pic>
        <p:nvPicPr>
          <p:cNvPr id="7" name="Image 2" descr="preencoded.png"/>
          <p:cNvPicPr>
            <a:picLocks noChangeAspect="1"/>
          </p:cNvPicPr>
          <p:nvPr/>
        </p:nvPicPr>
        <p:blipFill>
          <a:blip r:embed="rId5"/>
          <a:stretch>
            <a:fillRect/>
          </a:stretch>
        </p:blipFill>
        <p:spPr>
          <a:xfrm>
            <a:off x="6358057" y="6542008"/>
            <a:ext cx="379690" cy="379690"/>
          </a:xfrm>
          <a:prstGeom prst="rect">
            <a:avLst/>
          </a:prstGeom>
        </p:spPr>
      </p:pic>
      <p:sp>
        <p:nvSpPr>
          <p:cNvPr id="8" name="Text 3"/>
          <p:cNvSpPr/>
          <p:nvPr/>
        </p:nvSpPr>
        <p:spPr>
          <a:xfrm>
            <a:off x="6868716" y="6515933"/>
            <a:ext cx="2283143" cy="431959"/>
          </a:xfrm>
          <a:prstGeom prst="rect">
            <a:avLst/>
          </a:prstGeom>
          <a:noFill/>
          <a:ln/>
        </p:spPr>
        <p:txBody>
          <a:bodyPr wrap="none" lIns="0" tIns="0" rIns="0" bIns="0" rtlCol="0" anchor="t"/>
          <a:lstStyle/>
          <a:p>
            <a:pPr marL="0" indent="0" algn="l">
              <a:lnSpc>
                <a:spcPts val="3400"/>
              </a:lnSpc>
              <a:buNone/>
            </a:pPr>
            <a:r>
              <a:rPr lang="en-US" sz="2400" b="1" dirty="0">
                <a:solidFill>
                  <a:srgbClr val="CAD6DE"/>
                </a:solidFill>
                <a:latin typeface="Cabin" pitchFamily="34" charset="0"/>
                <a:ea typeface="Cabin" pitchFamily="34" charset="-122"/>
                <a:cs typeface="Cabin" pitchFamily="34" charset="-120"/>
              </a:rPr>
              <a:t>by Istiak Rahman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pic>
        <p:nvPicPr>
          <p:cNvPr id="3" name="Image 1" descr="preencoded.png"/>
          <p:cNvPicPr>
            <a:picLocks noChangeAspect="1"/>
          </p:cNvPicPr>
          <p:nvPr/>
        </p:nvPicPr>
        <p:blipFill>
          <a:blip r:embed="rId4"/>
          <a:stretch>
            <a:fillRect/>
          </a:stretch>
        </p:blipFill>
        <p:spPr>
          <a:xfrm>
            <a:off x="5625584" y="308610"/>
            <a:ext cx="3379113" cy="2468880"/>
          </a:xfrm>
          <a:prstGeom prst="rect">
            <a:avLst/>
          </a:prstGeom>
        </p:spPr>
      </p:pic>
      <p:sp>
        <p:nvSpPr>
          <p:cNvPr id="4" name="Text 0"/>
          <p:cNvSpPr/>
          <p:nvPr/>
        </p:nvSpPr>
        <p:spPr>
          <a:xfrm>
            <a:off x="968693" y="4154091"/>
            <a:ext cx="12692896" cy="1452086"/>
          </a:xfrm>
          <a:prstGeom prst="rect">
            <a:avLst/>
          </a:prstGeom>
          <a:noFill/>
          <a:ln/>
        </p:spPr>
        <p:txBody>
          <a:bodyPr wrap="squar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Translators: The Power of Translation</a:t>
            </a:r>
            <a:endParaRPr lang="en-US" sz="4550" dirty="0"/>
          </a:p>
        </p:txBody>
      </p:sp>
      <p:sp>
        <p:nvSpPr>
          <p:cNvPr id="5" name="Text 1"/>
          <p:cNvSpPr/>
          <p:nvPr/>
        </p:nvSpPr>
        <p:spPr>
          <a:xfrm>
            <a:off x="968693" y="5976461"/>
            <a:ext cx="12692896" cy="118514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Translators are essential tools in programming. They connect our way of thinking about problems with how computers process instructions. By understanding different types of translators, we can choose the best tool for each programming task and appreciate the importance of translation in software development.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984171"/>
            <a:ext cx="12218075"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Assemblers: Close to the Hardware</a:t>
            </a:r>
            <a:endParaRPr lang="en-US" sz="4550" dirty="0"/>
          </a:p>
        </p:txBody>
      </p:sp>
      <p:sp>
        <p:nvSpPr>
          <p:cNvPr id="3" name="Text 1"/>
          <p:cNvSpPr/>
          <p:nvPr/>
        </p:nvSpPr>
        <p:spPr>
          <a:xfrm>
            <a:off x="968693" y="2327315"/>
            <a:ext cx="3529251"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Unbounded" pitchFamily="34" charset="0"/>
                <a:ea typeface="Unbounded" pitchFamily="34" charset="-122"/>
                <a:cs typeface="Unbounded" pitchFamily="34" charset="-120"/>
              </a:rPr>
              <a:t>Assembly Language</a:t>
            </a:r>
            <a:endParaRPr lang="en-US" sz="2250" dirty="0"/>
          </a:p>
        </p:txBody>
      </p:sp>
      <p:sp>
        <p:nvSpPr>
          <p:cNvPr id="4" name="Text 2"/>
          <p:cNvSpPr/>
          <p:nvPr/>
        </p:nvSpPr>
        <p:spPr>
          <a:xfrm>
            <a:off x="968693" y="2937272"/>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Assembly language is a low-level language that uses </a:t>
            </a:r>
            <a:r>
              <a:rPr lang="en-US" sz="1900" b="1" dirty="0">
                <a:solidFill>
                  <a:srgbClr val="CAD6DE"/>
                </a:solidFill>
                <a:latin typeface="Cabin" pitchFamily="34" charset="0"/>
                <a:ea typeface="Cabin" pitchFamily="34" charset="-122"/>
                <a:cs typeface="Cabin" pitchFamily="34" charset="-120"/>
              </a:rPr>
              <a:t>symbolic codes</a:t>
            </a:r>
            <a:r>
              <a:rPr lang="en-US" sz="1900" dirty="0">
                <a:solidFill>
                  <a:srgbClr val="CAD6DE"/>
                </a:solidFill>
                <a:latin typeface="Cabin" pitchFamily="34" charset="0"/>
                <a:ea typeface="Cabin" pitchFamily="34" charset="-122"/>
                <a:cs typeface="Cabin" pitchFamily="34" charset="-120"/>
              </a:rPr>
              <a:t> to represent machine instructions. It's directly related to the computer's architecture and gives you complete control over the hardware.</a:t>
            </a:r>
            <a:endParaRPr lang="en-US" sz="1900" dirty="0"/>
          </a:p>
        </p:txBody>
      </p:sp>
      <p:sp>
        <p:nvSpPr>
          <p:cNvPr id="5" name="Text 3"/>
          <p:cNvSpPr/>
          <p:nvPr/>
        </p:nvSpPr>
        <p:spPr>
          <a:xfrm>
            <a:off x="5407462" y="2327315"/>
            <a:ext cx="292608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Unbounded" pitchFamily="34" charset="0"/>
                <a:ea typeface="Unbounded" pitchFamily="34" charset="-122"/>
                <a:cs typeface="Unbounded" pitchFamily="34" charset="-120"/>
              </a:rPr>
              <a:t>Assembler's Role</a:t>
            </a:r>
            <a:endParaRPr lang="en-US" sz="2250" dirty="0"/>
          </a:p>
        </p:txBody>
      </p:sp>
      <p:sp>
        <p:nvSpPr>
          <p:cNvPr id="6" name="Text 4"/>
          <p:cNvSpPr/>
          <p:nvPr/>
        </p:nvSpPr>
        <p:spPr>
          <a:xfrm>
            <a:off x="5407462" y="2937272"/>
            <a:ext cx="3828931" cy="2370296"/>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An assembler converts assembly language into machine code by changing each </a:t>
            </a:r>
            <a:r>
              <a:rPr lang="en-US" sz="1900" b="1" dirty="0">
                <a:solidFill>
                  <a:srgbClr val="CAD6DE"/>
                </a:solidFill>
                <a:latin typeface="Cabin" pitchFamily="34" charset="0"/>
                <a:ea typeface="Cabin" pitchFamily="34" charset="-122"/>
                <a:cs typeface="Cabin" pitchFamily="34" charset="-120"/>
              </a:rPr>
              <a:t>symbolic instruction</a:t>
            </a:r>
            <a:r>
              <a:rPr lang="en-US" sz="1900" dirty="0">
                <a:solidFill>
                  <a:srgbClr val="CAD6DE"/>
                </a:solidFill>
                <a:latin typeface="Cabin" pitchFamily="34" charset="0"/>
                <a:ea typeface="Cabin" pitchFamily="34" charset="-122"/>
                <a:cs typeface="Cabin" pitchFamily="34" charset="-120"/>
              </a:rPr>
              <a:t> into its binary form. This process is quick because assembly language is already similar to machine code.</a:t>
            </a:r>
            <a:endParaRPr lang="en-US" sz="1900" dirty="0"/>
          </a:p>
        </p:txBody>
      </p:sp>
      <p:sp>
        <p:nvSpPr>
          <p:cNvPr id="7" name="Text 5"/>
          <p:cNvSpPr/>
          <p:nvPr/>
        </p:nvSpPr>
        <p:spPr>
          <a:xfrm>
            <a:off x="9846231" y="2327315"/>
            <a:ext cx="2904530" cy="363141"/>
          </a:xfrm>
          <a:prstGeom prst="rect">
            <a:avLst/>
          </a:prstGeom>
          <a:noFill/>
          <a:ln/>
        </p:spPr>
        <p:txBody>
          <a:bodyPr wrap="none" lIns="0" tIns="0" rIns="0" bIns="0" rtlCol="0" anchor="t"/>
          <a:lstStyle/>
          <a:p>
            <a:pPr marL="0" indent="0">
              <a:lnSpc>
                <a:spcPts val="2850"/>
              </a:lnSpc>
              <a:buNone/>
            </a:pPr>
            <a:r>
              <a:rPr lang="en-US" sz="2250" dirty="0">
                <a:solidFill>
                  <a:srgbClr val="FFFFFF"/>
                </a:solidFill>
                <a:latin typeface="Unbounded" pitchFamily="34" charset="0"/>
                <a:ea typeface="Unbounded" pitchFamily="34" charset="-122"/>
                <a:cs typeface="Unbounded" pitchFamily="34" charset="-120"/>
              </a:rPr>
              <a:t>Example</a:t>
            </a:r>
            <a:endParaRPr lang="en-US" sz="2250" dirty="0"/>
          </a:p>
        </p:txBody>
      </p:sp>
      <p:sp>
        <p:nvSpPr>
          <p:cNvPr id="8" name="Text 6"/>
          <p:cNvSpPr/>
          <p:nvPr/>
        </p:nvSpPr>
        <p:spPr>
          <a:xfrm>
            <a:off x="9846231" y="2937272"/>
            <a:ext cx="3828931" cy="790099"/>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Here's a simple assembly code snippet:</a:t>
            </a:r>
            <a:endParaRPr lang="en-US" sz="1900" dirty="0"/>
          </a:p>
        </p:txBody>
      </p:sp>
      <p:sp>
        <p:nvSpPr>
          <p:cNvPr id="9" name="Shape 7"/>
          <p:cNvSpPr/>
          <p:nvPr/>
        </p:nvSpPr>
        <p:spPr>
          <a:xfrm>
            <a:off x="9846231" y="4005024"/>
            <a:ext cx="3828931" cy="1555432"/>
          </a:xfrm>
          <a:prstGeom prst="roundRect">
            <a:avLst>
              <a:gd name="adj" fmla="val 2381"/>
            </a:avLst>
          </a:prstGeom>
          <a:solidFill>
            <a:srgbClr val="054842"/>
          </a:solidFill>
          <a:ln/>
        </p:spPr>
      </p:sp>
      <p:sp>
        <p:nvSpPr>
          <p:cNvPr id="10" name="Shape 8"/>
          <p:cNvSpPr/>
          <p:nvPr/>
        </p:nvSpPr>
        <p:spPr>
          <a:xfrm>
            <a:off x="9833967" y="4005024"/>
            <a:ext cx="3853458" cy="1555432"/>
          </a:xfrm>
          <a:prstGeom prst="roundRect">
            <a:avLst>
              <a:gd name="adj" fmla="val 2381"/>
            </a:avLst>
          </a:prstGeom>
          <a:solidFill>
            <a:srgbClr val="054842"/>
          </a:solidFill>
          <a:ln/>
        </p:spPr>
      </p:sp>
      <p:sp>
        <p:nvSpPr>
          <p:cNvPr id="11" name="Text 9"/>
          <p:cNvSpPr/>
          <p:nvPr/>
        </p:nvSpPr>
        <p:spPr>
          <a:xfrm>
            <a:off x="10080784" y="4190167"/>
            <a:ext cx="3359825" cy="1185148"/>
          </a:xfrm>
          <a:prstGeom prst="rect">
            <a:avLst/>
          </a:prstGeom>
          <a:noFill/>
          <a:ln/>
        </p:spPr>
        <p:txBody>
          <a:bodyPr wrap="square" lIns="0" tIns="0" rIns="0" bIns="0" rtlCol="0" anchor="t"/>
          <a:lstStyle/>
          <a:p>
            <a:pPr marL="0" indent="0">
              <a:lnSpc>
                <a:spcPts val="3100"/>
              </a:lnSpc>
              <a:buNone/>
            </a:pPr>
            <a:r>
              <a:rPr lang="en-US" sz="1900" dirty="0">
                <a:solidFill>
                  <a:srgbClr val="CAD6DE"/>
                </a:solidFill>
                <a:highlight>
                  <a:srgbClr val="054842"/>
                </a:highlight>
                <a:latin typeface="Consolas" pitchFamily="34" charset="0"/>
                <a:ea typeface="Consolas" pitchFamily="34" charset="-122"/>
                <a:cs typeface="Consolas" pitchFamily="34" charset="-120"/>
              </a:rPr>
              <a:t>MOV AX, 1 ; Move 1 into register AX ADD AX, 2 ; Add 2 to the value in AX</a:t>
            </a:r>
            <a:endParaRPr lang="en-US" sz="1900" dirty="0"/>
          </a:p>
        </p:txBody>
      </p:sp>
      <p:sp>
        <p:nvSpPr>
          <p:cNvPr id="12" name="Text 10"/>
          <p:cNvSpPr/>
          <p:nvPr/>
        </p:nvSpPr>
        <p:spPr>
          <a:xfrm>
            <a:off x="9846231" y="5838111"/>
            <a:ext cx="3828931" cy="1185148"/>
          </a:xfrm>
          <a:prstGeom prst="rect">
            <a:avLst/>
          </a:prstGeom>
          <a:noFill/>
          <a:ln/>
        </p:spPr>
        <p:txBody>
          <a:bodyPr wrap="squar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The assembler translates this into binary machine code for the processor.</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8126" y="2309932"/>
            <a:ext cx="4990148" cy="3609618"/>
          </a:xfrm>
          <a:prstGeom prst="rect">
            <a:avLst/>
          </a:prstGeom>
        </p:spPr>
      </p:pic>
      <p:sp>
        <p:nvSpPr>
          <p:cNvPr id="4" name="Text 0"/>
          <p:cNvSpPr/>
          <p:nvPr/>
        </p:nvSpPr>
        <p:spPr>
          <a:xfrm>
            <a:off x="6180773" y="861536"/>
            <a:ext cx="7755255" cy="1167051"/>
          </a:xfrm>
          <a:prstGeom prst="rect">
            <a:avLst/>
          </a:prstGeom>
          <a:noFill/>
          <a:ln/>
        </p:spPr>
        <p:txBody>
          <a:bodyPr wrap="square" lIns="0" tIns="0" rIns="0" bIns="0" rtlCol="0" anchor="t"/>
          <a:lstStyle/>
          <a:p>
            <a:pPr marL="0" indent="0">
              <a:lnSpc>
                <a:spcPts val="4550"/>
              </a:lnSpc>
              <a:buNone/>
            </a:pPr>
            <a:r>
              <a:rPr lang="en-US" sz="3650" dirty="0">
                <a:solidFill>
                  <a:srgbClr val="FFFFFF"/>
                </a:solidFill>
                <a:latin typeface="Unbounded" pitchFamily="34" charset="0"/>
                <a:ea typeface="Unbounded" pitchFamily="34" charset="-122"/>
                <a:cs typeface="Unbounded" pitchFamily="34" charset="-120"/>
              </a:rPr>
              <a:t>Compilers: Building for Speed</a:t>
            </a:r>
            <a:endParaRPr lang="en-US" sz="3650" dirty="0"/>
          </a:p>
        </p:txBody>
      </p:sp>
      <p:sp>
        <p:nvSpPr>
          <p:cNvPr id="5" name="Shape 1"/>
          <p:cNvSpPr/>
          <p:nvPr/>
        </p:nvSpPr>
        <p:spPr>
          <a:xfrm>
            <a:off x="6466880" y="2326124"/>
            <a:ext cx="22860" cy="5041940"/>
          </a:xfrm>
          <a:prstGeom prst="roundRect">
            <a:avLst>
              <a:gd name="adj" fmla="val 130199"/>
            </a:avLst>
          </a:prstGeom>
          <a:solidFill>
            <a:srgbClr val="49606E"/>
          </a:solidFill>
          <a:ln/>
        </p:spPr>
      </p:sp>
      <p:sp>
        <p:nvSpPr>
          <p:cNvPr id="6" name="Shape 2"/>
          <p:cNvSpPr/>
          <p:nvPr/>
        </p:nvSpPr>
        <p:spPr>
          <a:xfrm>
            <a:off x="6678632" y="2760940"/>
            <a:ext cx="694373" cy="22860"/>
          </a:xfrm>
          <a:prstGeom prst="roundRect">
            <a:avLst>
              <a:gd name="adj" fmla="val 130199"/>
            </a:avLst>
          </a:prstGeom>
          <a:solidFill>
            <a:srgbClr val="49606E"/>
          </a:solidFill>
          <a:ln/>
        </p:spPr>
      </p:sp>
      <p:sp>
        <p:nvSpPr>
          <p:cNvPr id="7" name="Shape 3"/>
          <p:cNvSpPr/>
          <p:nvPr/>
        </p:nvSpPr>
        <p:spPr>
          <a:xfrm>
            <a:off x="6255127" y="2549247"/>
            <a:ext cx="446365" cy="446365"/>
          </a:xfrm>
          <a:prstGeom prst="roundRect">
            <a:avLst>
              <a:gd name="adj" fmla="val 6668"/>
            </a:avLst>
          </a:prstGeom>
          <a:solidFill>
            <a:srgbClr val="304755"/>
          </a:solidFill>
          <a:ln/>
        </p:spPr>
      </p:sp>
      <p:sp>
        <p:nvSpPr>
          <p:cNvPr id="8" name="Text 4"/>
          <p:cNvSpPr/>
          <p:nvPr/>
        </p:nvSpPr>
        <p:spPr>
          <a:xfrm>
            <a:off x="6412290" y="2632353"/>
            <a:ext cx="131921" cy="280154"/>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1</a:t>
            </a:r>
            <a:endParaRPr lang="en-US" sz="2200" dirty="0"/>
          </a:p>
        </p:txBody>
      </p:sp>
      <p:sp>
        <p:nvSpPr>
          <p:cNvPr id="9" name="Text 5"/>
          <p:cNvSpPr/>
          <p:nvPr/>
        </p:nvSpPr>
        <p:spPr>
          <a:xfrm>
            <a:off x="7569637" y="2524482"/>
            <a:ext cx="2334339" cy="291822"/>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Source Code</a:t>
            </a:r>
            <a:endParaRPr lang="en-US" sz="1800" dirty="0"/>
          </a:p>
        </p:txBody>
      </p:sp>
      <p:sp>
        <p:nvSpPr>
          <p:cNvPr id="10" name="Text 6"/>
          <p:cNvSpPr/>
          <p:nvPr/>
        </p:nvSpPr>
        <p:spPr>
          <a:xfrm>
            <a:off x="7569637" y="2935248"/>
            <a:ext cx="6366391" cy="635079"/>
          </a:xfrm>
          <a:prstGeom prst="rect">
            <a:avLst/>
          </a:prstGeom>
          <a:noFill/>
          <a:ln/>
        </p:spPr>
        <p:txBody>
          <a:bodyPr wrap="square" lIns="0" tIns="0" rIns="0" bIns="0" rtlCol="0" anchor="t"/>
          <a:lstStyle/>
          <a:p>
            <a:pPr marL="0" indent="0" algn="l">
              <a:lnSpc>
                <a:spcPts val="2450"/>
              </a:lnSpc>
              <a:buNone/>
            </a:pPr>
            <a:r>
              <a:rPr lang="en-US" sz="1550" dirty="0">
                <a:solidFill>
                  <a:srgbClr val="CAD6DE"/>
                </a:solidFill>
                <a:latin typeface="Cabin" pitchFamily="34" charset="0"/>
                <a:ea typeface="Cabin" pitchFamily="34" charset="-122"/>
                <a:cs typeface="Cabin" pitchFamily="34" charset="-120"/>
              </a:rPr>
              <a:t>The compiler takes high-level language code, like C, C++, or Java, as input. It analyzes the entire program to understand its structure and logic.</a:t>
            </a:r>
            <a:endParaRPr lang="en-US" sz="1550" dirty="0"/>
          </a:p>
        </p:txBody>
      </p:sp>
      <p:sp>
        <p:nvSpPr>
          <p:cNvPr id="11" name="Shape 7"/>
          <p:cNvSpPr/>
          <p:nvPr/>
        </p:nvSpPr>
        <p:spPr>
          <a:xfrm>
            <a:off x="6678632" y="4401860"/>
            <a:ext cx="694373" cy="22860"/>
          </a:xfrm>
          <a:prstGeom prst="roundRect">
            <a:avLst>
              <a:gd name="adj" fmla="val 130199"/>
            </a:avLst>
          </a:prstGeom>
          <a:solidFill>
            <a:srgbClr val="49606E"/>
          </a:solidFill>
          <a:ln/>
        </p:spPr>
      </p:sp>
      <p:sp>
        <p:nvSpPr>
          <p:cNvPr id="12" name="Shape 8"/>
          <p:cNvSpPr/>
          <p:nvPr/>
        </p:nvSpPr>
        <p:spPr>
          <a:xfrm>
            <a:off x="6255127" y="4190167"/>
            <a:ext cx="446365" cy="446365"/>
          </a:xfrm>
          <a:prstGeom prst="roundRect">
            <a:avLst>
              <a:gd name="adj" fmla="val 6668"/>
            </a:avLst>
          </a:prstGeom>
          <a:solidFill>
            <a:srgbClr val="304755"/>
          </a:solidFill>
          <a:ln/>
        </p:spPr>
      </p:sp>
      <p:sp>
        <p:nvSpPr>
          <p:cNvPr id="13" name="Text 9"/>
          <p:cNvSpPr/>
          <p:nvPr/>
        </p:nvSpPr>
        <p:spPr>
          <a:xfrm>
            <a:off x="6367760" y="4273272"/>
            <a:ext cx="220980" cy="280154"/>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2</a:t>
            </a:r>
            <a:endParaRPr lang="en-US" sz="2200" dirty="0"/>
          </a:p>
        </p:txBody>
      </p:sp>
      <p:sp>
        <p:nvSpPr>
          <p:cNvPr id="14" name="Text 10"/>
          <p:cNvSpPr/>
          <p:nvPr/>
        </p:nvSpPr>
        <p:spPr>
          <a:xfrm>
            <a:off x="7569637" y="4165402"/>
            <a:ext cx="2334339" cy="291822"/>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Translation</a:t>
            </a:r>
            <a:endParaRPr lang="en-US" sz="1800" dirty="0"/>
          </a:p>
        </p:txBody>
      </p:sp>
      <p:sp>
        <p:nvSpPr>
          <p:cNvPr id="15" name="Text 11"/>
          <p:cNvSpPr/>
          <p:nvPr/>
        </p:nvSpPr>
        <p:spPr>
          <a:xfrm>
            <a:off x="7569637" y="4576167"/>
            <a:ext cx="6366391" cy="635079"/>
          </a:xfrm>
          <a:prstGeom prst="rect">
            <a:avLst/>
          </a:prstGeom>
          <a:noFill/>
          <a:ln/>
        </p:spPr>
        <p:txBody>
          <a:bodyPr wrap="square" lIns="0" tIns="0" rIns="0" bIns="0" rtlCol="0" anchor="t"/>
          <a:lstStyle/>
          <a:p>
            <a:pPr marL="0" indent="0" algn="l">
              <a:lnSpc>
                <a:spcPts val="2450"/>
              </a:lnSpc>
              <a:buNone/>
            </a:pPr>
            <a:r>
              <a:rPr lang="en-US" sz="1550" dirty="0">
                <a:solidFill>
                  <a:srgbClr val="CAD6DE"/>
                </a:solidFill>
                <a:latin typeface="Cabin" pitchFamily="34" charset="0"/>
                <a:ea typeface="Cabin" pitchFamily="34" charset="-122"/>
                <a:cs typeface="Cabin" pitchFamily="34" charset="-120"/>
              </a:rPr>
              <a:t>The compiler converts the entire program into machine code , which is a set of instructions that can be directly executed by the computer's processor.</a:t>
            </a:r>
            <a:endParaRPr lang="en-US" sz="1550" dirty="0"/>
          </a:p>
        </p:txBody>
      </p:sp>
      <p:sp>
        <p:nvSpPr>
          <p:cNvPr id="16" name="Shape 12"/>
          <p:cNvSpPr/>
          <p:nvPr/>
        </p:nvSpPr>
        <p:spPr>
          <a:xfrm>
            <a:off x="6678632" y="6042779"/>
            <a:ext cx="694373" cy="22860"/>
          </a:xfrm>
          <a:prstGeom prst="roundRect">
            <a:avLst>
              <a:gd name="adj" fmla="val 130199"/>
            </a:avLst>
          </a:prstGeom>
          <a:solidFill>
            <a:srgbClr val="49606E"/>
          </a:solidFill>
          <a:ln/>
        </p:spPr>
      </p:sp>
      <p:sp>
        <p:nvSpPr>
          <p:cNvPr id="17" name="Shape 13"/>
          <p:cNvSpPr/>
          <p:nvPr/>
        </p:nvSpPr>
        <p:spPr>
          <a:xfrm>
            <a:off x="6255127" y="5831086"/>
            <a:ext cx="446365" cy="446365"/>
          </a:xfrm>
          <a:prstGeom prst="roundRect">
            <a:avLst>
              <a:gd name="adj" fmla="val 6668"/>
            </a:avLst>
          </a:prstGeom>
          <a:solidFill>
            <a:srgbClr val="304755"/>
          </a:solidFill>
          <a:ln/>
        </p:spPr>
      </p:sp>
      <p:sp>
        <p:nvSpPr>
          <p:cNvPr id="18" name="Text 14"/>
          <p:cNvSpPr/>
          <p:nvPr/>
        </p:nvSpPr>
        <p:spPr>
          <a:xfrm>
            <a:off x="6365617" y="5914192"/>
            <a:ext cx="225266" cy="280154"/>
          </a:xfrm>
          <a:prstGeom prst="rect">
            <a:avLst/>
          </a:prstGeom>
          <a:noFill/>
          <a:ln/>
        </p:spPr>
        <p:txBody>
          <a:bodyPr wrap="none" lIns="0" tIns="0" rIns="0" bIns="0" rtlCol="0" anchor="t"/>
          <a:lstStyle/>
          <a:p>
            <a:pPr marL="0" indent="0" algn="ctr">
              <a:lnSpc>
                <a:spcPts val="2200"/>
              </a:lnSpc>
              <a:buNone/>
            </a:pPr>
            <a:r>
              <a:rPr lang="en-US" sz="2200" dirty="0">
                <a:solidFill>
                  <a:srgbClr val="CAD6DE"/>
                </a:solidFill>
                <a:latin typeface="Unbounded" pitchFamily="34" charset="0"/>
                <a:ea typeface="Unbounded" pitchFamily="34" charset="-122"/>
                <a:cs typeface="Unbounded" pitchFamily="34" charset="-120"/>
              </a:rPr>
              <a:t>3</a:t>
            </a:r>
            <a:endParaRPr lang="en-US" sz="2200" dirty="0"/>
          </a:p>
        </p:txBody>
      </p:sp>
      <p:sp>
        <p:nvSpPr>
          <p:cNvPr id="19" name="Text 15"/>
          <p:cNvSpPr/>
          <p:nvPr/>
        </p:nvSpPr>
        <p:spPr>
          <a:xfrm>
            <a:off x="7569637" y="5806321"/>
            <a:ext cx="2829639" cy="291822"/>
          </a:xfrm>
          <a:prstGeom prst="rect">
            <a:avLst/>
          </a:prstGeom>
          <a:noFill/>
          <a:ln/>
        </p:spPr>
        <p:txBody>
          <a:bodyPr wrap="none" lIns="0" tIns="0" rIns="0" bIns="0" rtlCol="0" anchor="t"/>
          <a:lstStyle/>
          <a:p>
            <a:pPr marL="0" indent="0" algn="l">
              <a:lnSpc>
                <a:spcPts val="2250"/>
              </a:lnSpc>
              <a:buNone/>
            </a:pPr>
            <a:r>
              <a:rPr lang="en-US" sz="1800" dirty="0">
                <a:solidFill>
                  <a:srgbClr val="CAD6DE"/>
                </a:solidFill>
                <a:latin typeface="Unbounded" pitchFamily="34" charset="0"/>
                <a:ea typeface="Unbounded" pitchFamily="34" charset="-122"/>
                <a:cs typeface="Unbounded" pitchFamily="34" charset="-120"/>
              </a:rPr>
              <a:t>Executable Program</a:t>
            </a:r>
            <a:endParaRPr lang="en-US" sz="1800" dirty="0"/>
          </a:p>
        </p:txBody>
      </p:sp>
      <p:sp>
        <p:nvSpPr>
          <p:cNvPr id="20" name="Text 16"/>
          <p:cNvSpPr/>
          <p:nvPr/>
        </p:nvSpPr>
        <p:spPr>
          <a:xfrm>
            <a:off x="7569637" y="6217087"/>
            <a:ext cx="6366391" cy="952619"/>
          </a:xfrm>
          <a:prstGeom prst="rect">
            <a:avLst/>
          </a:prstGeom>
          <a:noFill/>
          <a:ln/>
        </p:spPr>
        <p:txBody>
          <a:bodyPr wrap="square" lIns="0" tIns="0" rIns="0" bIns="0" rtlCol="0" anchor="t"/>
          <a:lstStyle/>
          <a:p>
            <a:pPr marL="0" indent="0" algn="l">
              <a:lnSpc>
                <a:spcPts val="2450"/>
              </a:lnSpc>
              <a:buNone/>
            </a:pPr>
            <a:r>
              <a:rPr lang="en-US" sz="1550" dirty="0">
                <a:solidFill>
                  <a:srgbClr val="CAD6DE"/>
                </a:solidFill>
                <a:latin typeface="Cabin" pitchFamily="34" charset="0"/>
                <a:ea typeface="Cabin" pitchFamily="34" charset="-122"/>
                <a:cs typeface="Cabin" pitchFamily="34" charset="-120"/>
              </a:rPr>
              <a:t>Once compiled, the program can be run multiple times without recompiling. Compiled programs are generally faster because they are translated only once and are optimized for the hardware..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0343" y="2257187"/>
            <a:ext cx="4953595" cy="3715226"/>
          </a:xfrm>
          <a:prstGeom prst="rect">
            <a:avLst/>
          </a:prstGeom>
        </p:spPr>
      </p:pic>
      <p:sp>
        <p:nvSpPr>
          <p:cNvPr id="4" name="Text 0"/>
          <p:cNvSpPr/>
          <p:nvPr/>
        </p:nvSpPr>
        <p:spPr>
          <a:xfrm>
            <a:off x="745688" y="585907"/>
            <a:ext cx="7652623" cy="1253252"/>
          </a:xfrm>
          <a:prstGeom prst="rect">
            <a:avLst/>
          </a:prstGeom>
          <a:noFill/>
          <a:ln/>
        </p:spPr>
        <p:txBody>
          <a:bodyPr wrap="square" lIns="0" tIns="0" rIns="0" bIns="0" rtlCol="0" anchor="t"/>
          <a:lstStyle/>
          <a:p>
            <a:pPr marL="0" indent="0">
              <a:lnSpc>
                <a:spcPts val="4900"/>
              </a:lnSpc>
              <a:buNone/>
            </a:pPr>
            <a:r>
              <a:rPr lang="en-US" sz="3900" dirty="0">
                <a:solidFill>
                  <a:srgbClr val="FFFFFF"/>
                </a:solidFill>
                <a:latin typeface="Unbounded" pitchFamily="34" charset="0"/>
                <a:ea typeface="Unbounded" pitchFamily="34" charset="-122"/>
                <a:cs typeface="Unbounded" pitchFamily="34" charset="-120"/>
              </a:rPr>
              <a:t>Interpreters: Line-by-Line Execution</a:t>
            </a:r>
            <a:endParaRPr lang="en-US" sz="3900" dirty="0"/>
          </a:p>
        </p:txBody>
      </p:sp>
      <p:pic>
        <p:nvPicPr>
          <p:cNvPr id="5" name="Image 2" descr="preencoded.png"/>
          <p:cNvPicPr>
            <a:picLocks noChangeAspect="1"/>
          </p:cNvPicPr>
          <p:nvPr/>
        </p:nvPicPr>
        <p:blipFill>
          <a:blip r:embed="rId5"/>
          <a:stretch>
            <a:fillRect/>
          </a:stretch>
        </p:blipFill>
        <p:spPr>
          <a:xfrm>
            <a:off x="745688" y="2158722"/>
            <a:ext cx="1065371" cy="1704618"/>
          </a:xfrm>
          <a:prstGeom prst="rect">
            <a:avLst/>
          </a:prstGeom>
        </p:spPr>
      </p:pic>
      <p:sp>
        <p:nvSpPr>
          <p:cNvPr id="6" name="Text 1"/>
          <p:cNvSpPr/>
          <p:nvPr/>
        </p:nvSpPr>
        <p:spPr>
          <a:xfrm>
            <a:off x="2130623" y="2371725"/>
            <a:ext cx="2506861" cy="313373"/>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Code Input</a:t>
            </a:r>
            <a:endParaRPr lang="en-US" sz="1950" dirty="0"/>
          </a:p>
        </p:txBody>
      </p:sp>
      <p:sp>
        <p:nvSpPr>
          <p:cNvPr id="7" name="Text 2"/>
          <p:cNvSpPr/>
          <p:nvPr/>
        </p:nvSpPr>
        <p:spPr>
          <a:xfrm>
            <a:off x="2130623" y="2812852"/>
            <a:ext cx="6267688" cy="681990"/>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Interpreters take high-level language code, such as Python, JavaScript, or Ruby, as input. They process the code line-by-line.</a:t>
            </a:r>
            <a:endParaRPr lang="en-US" sz="1650" dirty="0"/>
          </a:p>
        </p:txBody>
      </p:sp>
      <p:pic>
        <p:nvPicPr>
          <p:cNvPr id="8" name="Image 3" descr="preencoded.png"/>
          <p:cNvPicPr>
            <a:picLocks noChangeAspect="1"/>
          </p:cNvPicPr>
          <p:nvPr/>
        </p:nvPicPr>
        <p:blipFill>
          <a:blip r:embed="rId6"/>
          <a:stretch>
            <a:fillRect/>
          </a:stretch>
        </p:blipFill>
        <p:spPr>
          <a:xfrm>
            <a:off x="745688" y="3863340"/>
            <a:ext cx="1065371" cy="1890117"/>
          </a:xfrm>
          <a:prstGeom prst="rect">
            <a:avLst/>
          </a:prstGeom>
        </p:spPr>
      </p:pic>
      <p:sp>
        <p:nvSpPr>
          <p:cNvPr id="9" name="Text 3"/>
          <p:cNvSpPr/>
          <p:nvPr/>
        </p:nvSpPr>
        <p:spPr>
          <a:xfrm>
            <a:off x="2130623" y="4076343"/>
            <a:ext cx="3520678" cy="313373"/>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Line-by-Line Translation</a:t>
            </a:r>
            <a:endParaRPr lang="en-US" sz="1950" dirty="0"/>
          </a:p>
        </p:txBody>
      </p:sp>
      <p:sp>
        <p:nvSpPr>
          <p:cNvPr id="10" name="Text 4"/>
          <p:cNvSpPr/>
          <p:nvPr/>
        </p:nvSpPr>
        <p:spPr>
          <a:xfrm>
            <a:off x="2130623" y="4517469"/>
            <a:ext cx="6267688" cy="1022985"/>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For each line of code, the interpreter translates it into machine code and executes it immediately, without compiling the entire program beforehand.</a:t>
            </a:r>
            <a:endParaRPr lang="en-US" sz="1650" dirty="0"/>
          </a:p>
        </p:txBody>
      </p:sp>
      <p:pic>
        <p:nvPicPr>
          <p:cNvPr id="11" name="Image 4" descr="preencoded.png"/>
          <p:cNvPicPr>
            <a:picLocks noChangeAspect="1"/>
          </p:cNvPicPr>
          <p:nvPr/>
        </p:nvPicPr>
        <p:blipFill>
          <a:blip r:embed="rId7"/>
          <a:stretch>
            <a:fillRect/>
          </a:stretch>
        </p:blipFill>
        <p:spPr>
          <a:xfrm>
            <a:off x="745688" y="5753457"/>
            <a:ext cx="1065371" cy="1890117"/>
          </a:xfrm>
          <a:prstGeom prst="rect">
            <a:avLst/>
          </a:prstGeom>
        </p:spPr>
      </p:pic>
      <p:sp>
        <p:nvSpPr>
          <p:cNvPr id="12" name="Text 5"/>
          <p:cNvSpPr/>
          <p:nvPr/>
        </p:nvSpPr>
        <p:spPr>
          <a:xfrm>
            <a:off x="2130623" y="5966460"/>
            <a:ext cx="2506861" cy="313373"/>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Output</a:t>
            </a:r>
            <a:endParaRPr lang="en-US" sz="1950" dirty="0"/>
          </a:p>
        </p:txBody>
      </p:sp>
      <p:sp>
        <p:nvSpPr>
          <p:cNvPr id="13" name="Text 6"/>
          <p:cNvSpPr/>
          <p:nvPr/>
        </p:nvSpPr>
        <p:spPr>
          <a:xfrm>
            <a:off x="2130623" y="6407587"/>
            <a:ext cx="6267688" cy="1022985"/>
          </a:xfrm>
          <a:prstGeom prst="rect">
            <a:avLst/>
          </a:prstGeom>
          <a:noFill/>
          <a:ln/>
        </p:spPr>
        <p:txBody>
          <a:bodyPr wrap="square" lIns="0" tIns="0" rIns="0" bIns="0" rtlCol="0" anchor="t"/>
          <a:lstStyle/>
          <a:p>
            <a:pPr marL="0" indent="0" algn="l">
              <a:lnSpc>
                <a:spcPts val="2650"/>
              </a:lnSpc>
              <a:buNone/>
            </a:pPr>
            <a:r>
              <a:rPr lang="en-US" sz="1650" dirty="0">
                <a:solidFill>
                  <a:srgbClr val="CAD6DE"/>
                </a:solidFill>
                <a:latin typeface="Cabin" pitchFamily="34" charset="0"/>
                <a:ea typeface="Cabin" pitchFamily="34" charset="-122"/>
                <a:cs typeface="Cabin" pitchFamily="34" charset="-120"/>
              </a:rPr>
              <a:t>This process continues for each line of code, resulting in the program's execution. Interpreted programs run slower than compiled ones because the translation process occurs during execution.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68693" y="685681"/>
            <a:ext cx="12692896" cy="1143476"/>
          </a:xfrm>
          <a:prstGeom prst="rect">
            <a:avLst/>
          </a:prstGeom>
          <a:noFill/>
          <a:ln/>
        </p:spPr>
        <p:txBody>
          <a:bodyPr wrap="square" lIns="0" tIns="0" rIns="0" bIns="0" rtlCol="0" anchor="t"/>
          <a:lstStyle/>
          <a:p>
            <a:pPr marL="0" indent="0">
              <a:lnSpc>
                <a:spcPts val="4500"/>
              </a:lnSpc>
              <a:buNone/>
            </a:pPr>
            <a:r>
              <a:rPr lang="en-US" sz="3600" dirty="0">
                <a:solidFill>
                  <a:srgbClr val="FFFFFF"/>
                </a:solidFill>
                <a:latin typeface="Unbounded" pitchFamily="34" charset="0"/>
                <a:ea typeface="Unbounded" pitchFamily="34" charset="-122"/>
                <a:cs typeface="Unbounded" pitchFamily="34" charset="-120"/>
              </a:rPr>
              <a:t>Comparison: Assemblers, Compilers, and Interpreters</a:t>
            </a:r>
            <a:endParaRPr lang="en-US" sz="3600" dirty="0"/>
          </a:p>
        </p:txBody>
      </p:sp>
      <p:sp>
        <p:nvSpPr>
          <p:cNvPr id="3" name="Shape 1"/>
          <p:cNvSpPr/>
          <p:nvPr/>
        </p:nvSpPr>
        <p:spPr>
          <a:xfrm>
            <a:off x="968693" y="2120741"/>
            <a:ext cx="12692896" cy="5423059"/>
          </a:xfrm>
          <a:prstGeom prst="roundRect">
            <a:avLst>
              <a:gd name="adj" fmla="val 538"/>
            </a:avLst>
          </a:prstGeom>
          <a:noFill/>
          <a:ln w="7620">
            <a:solidFill>
              <a:srgbClr val="FFFFFF">
                <a:alpha val="24000"/>
              </a:srgbClr>
            </a:solidFill>
            <a:prstDash val="solid"/>
          </a:ln>
        </p:spPr>
      </p:sp>
      <p:sp>
        <p:nvSpPr>
          <p:cNvPr id="4" name="Shape 2"/>
          <p:cNvSpPr/>
          <p:nvPr/>
        </p:nvSpPr>
        <p:spPr>
          <a:xfrm>
            <a:off x="976312" y="2128361"/>
            <a:ext cx="12677656" cy="559356"/>
          </a:xfrm>
          <a:prstGeom prst="rect">
            <a:avLst/>
          </a:prstGeom>
          <a:solidFill>
            <a:srgbClr val="FFFFFF">
              <a:alpha val="4000"/>
            </a:srgbClr>
          </a:solidFill>
          <a:ln/>
        </p:spPr>
      </p:sp>
      <p:sp>
        <p:nvSpPr>
          <p:cNvPr id="5" name="Text 3"/>
          <p:cNvSpPr/>
          <p:nvPr/>
        </p:nvSpPr>
        <p:spPr>
          <a:xfrm>
            <a:off x="1170980" y="2252543"/>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Feature</a:t>
            </a:r>
            <a:endParaRPr lang="en-US" sz="1500" dirty="0"/>
          </a:p>
        </p:txBody>
      </p:sp>
      <p:sp>
        <p:nvSpPr>
          <p:cNvPr id="6" name="Text 4"/>
          <p:cNvSpPr/>
          <p:nvPr/>
        </p:nvSpPr>
        <p:spPr>
          <a:xfrm>
            <a:off x="4344114" y="2252543"/>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Assembler</a:t>
            </a:r>
            <a:endParaRPr lang="en-US" sz="1500" dirty="0"/>
          </a:p>
        </p:txBody>
      </p:sp>
      <p:sp>
        <p:nvSpPr>
          <p:cNvPr id="7" name="Text 5"/>
          <p:cNvSpPr/>
          <p:nvPr/>
        </p:nvSpPr>
        <p:spPr>
          <a:xfrm>
            <a:off x="7513439" y="2252543"/>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Compiler</a:t>
            </a:r>
            <a:endParaRPr lang="en-US" sz="1500" dirty="0"/>
          </a:p>
        </p:txBody>
      </p:sp>
      <p:sp>
        <p:nvSpPr>
          <p:cNvPr id="8" name="Text 6"/>
          <p:cNvSpPr/>
          <p:nvPr/>
        </p:nvSpPr>
        <p:spPr>
          <a:xfrm>
            <a:off x="10682764" y="2252543"/>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Interpreter</a:t>
            </a:r>
            <a:endParaRPr lang="en-US" sz="1500" dirty="0"/>
          </a:p>
        </p:txBody>
      </p:sp>
      <p:sp>
        <p:nvSpPr>
          <p:cNvPr id="9" name="Shape 7"/>
          <p:cNvSpPr/>
          <p:nvPr/>
        </p:nvSpPr>
        <p:spPr>
          <a:xfrm>
            <a:off x="976312" y="2687717"/>
            <a:ext cx="12677656" cy="559356"/>
          </a:xfrm>
          <a:prstGeom prst="rect">
            <a:avLst/>
          </a:prstGeom>
          <a:solidFill>
            <a:srgbClr val="000000">
              <a:alpha val="4000"/>
            </a:srgbClr>
          </a:solidFill>
          <a:ln/>
        </p:spPr>
      </p:sp>
      <p:sp>
        <p:nvSpPr>
          <p:cNvPr id="10" name="Text 8"/>
          <p:cNvSpPr/>
          <p:nvPr/>
        </p:nvSpPr>
        <p:spPr>
          <a:xfrm>
            <a:off x="1170980" y="2811899"/>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Input Language</a:t>
            </a:r>
            <a:endParaRPr lang="en-US" sz="1500" dirty="0"/>
          </a:p>
        </p:txBody>
      </p:sp>
      <p:sp>
        <p:nvSpPr>
          <p:cNvPr id="11" name="Text 9"/>
          <p:cNvSpPr/>
          <p:nvPr/>
        </p:nvSpPr>
        <p:spPr>
          <a:xfrm>
            <a:off x="4344114" y="2811899"/>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Assembly Language</a:t>
            </a:r>
            <a:endParaRPr lang="en-US" sz="1500" dirty="0"/>
          </a:p>
        </p:txBody>
      </p:sp>
      <p:sp>
        <p:nvSpPr>
          <p:cNvPr id="12" name="Text 10"/>
          <p:cNvSpPr/>
          <p:nvPr/>
        </p:nvSpPr>
        <p:spPr>
          <a:xfrm>
            <a:off x="7513439" y="2811899"/>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High-level Language</a:t>
            </a:r>
            <a:endParaRPr lang="en-US" sz="1500" dirty="0"/>
          </a:p>
        </p:txBody>
      </p:sp>
      <p:sp>
        <p:nvSpPr>
          <p:cNvPr id="13" name="Text 11"/>
          <p:cNvSpPr/>
          <p:nvPr/>
        </p:nvSpPr>
        <p:spPr>
          <a:xfrm>
            <a:off x="10682764" y="2811899"/>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High-level Language</a:t>
            </a:r>
            <a:endParaRPr lang="en-US" sz="1500" dirty="0"/>
          </a:p>
        </p:txBody>
      </p:sp>
      <p:sp>
        <p:nvSpPr>
          <p:cNvPr id="14" name="Shape 12"/>
          <p:cNvSpPr/>
          <p:nvPr/>
        </p:nvSpPr>
        <p:spPr>
          <a:xfrm>
            <a:off x="976312" y="3247073"/>
            <a:ext cx="12677656" cy="870347"/>
          </a:xfrm>
          <a:prstGeom prst="rect">
            <a:avLst/>
          </a:prstGeom>
          <a:solidFill>
            <a:srgbClr val="FFFFFF">
              <a:alpha val="4000"/>
            </a:srgbClr>
          </a:solidFill>
          <a:ln/>
        </p:spPr>
      </p:sp>
      <p:sp>
        <p:nvSpPr>
          <p:cNvPr id="15" name="Text 13"/>
          <p:cNvSpPr/>
          <p:nvPr/>
        </p:nvSpPr>
        <p:spPr>
          <a:xfrm>
            <a:off x="1170980" y="3371255"/>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Output Language</a:t>
            </a:r>
            <a:endParaRPr lang="en-US" sz="1500" dirty="0"/>
          </a:p>
        </p:txBody>
      </p:sp>
      <p:sp>
        <p:nvSpPr>
          <p:cNvPr id="16" name="Text 14"/>
          <p:cNvSpPr/>
          <p:nvPr/>
        </p:nvSpPr>
        <p:spPr>
          <a:xfrm>
            <a:off x="4344114" y="3371255"/>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Machine Code</a:t>
            </a:r>
            <a:endParaRPr lang="en-US" sz="1500" dirty="0"/>
          </a:p>
        </p:txBody>
      </p:sp>
      <p:sp>
        <p:nvSpPr>
          <p:cNvPr id="17" name="Text 15"/>
          <p:cNvSpPr/>
          <p:nvPr/>
        </p:nvSpPr>
        <p:spPr>
          <a:xfrm>
            <a:off x="7513439" y="3371255"/>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Machine Code or Bytecode</a:t>
            </a:r>
            <a:endParaRPr lang="en-US" sz="1500" dirty="0"/>
          </a:p>
        </p:txBody>
      </p:sp>
      <p:sp>
        <p:nvSpPr>
          <p:cNvPr id="18" name="Text 16"/>
          <p:cNvSpPr/>
          <p:nvPr/>
        </p:nvSpPr>
        <p:spPr>
          <a:xfrm>
            <a:off x="10682764" y="3371255"/>
            <a:ext cx="2776895" cy="62198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Executes directly (no output code)</a:t>
            </a:r>
            <a:endParaRPr lang="en-US" sz="1500" dirty="0"/>
          </a:p>
        </p:txBody>
      </p:sp>
      <p:sp>
        <p:nvSpPr>
          <p:cNvPr id="19" name="Shape 17"/>
          <p:cNvSpPr/>
          <p:nvPr/>
        </p:nvSpPr>
        <p:spPr>
          <a:xfrm>
            <a:off x="976312" y="4117419"/>
            <a:ext cx="12677656" cy="870347"/>
          </a:xfrm>
          <a:prstGeom prst="rect">
            <a:avLst/>
          </a:prstGeom>
          <a:solidFill>
            <a:srgbClr val="000000">
              <a:alpha val="4000"/>
            </a:srgbClr>
          </a:solidFill>
          <a:ln/>
        </p:spPr>
      </p:sp>
      <p:sp>
        <p:nvSpPr>
          <p:cNvPr id="20" name="Text 18"/>
          <p:cNvSpPr/>
          <p:nvPr/>
        </p:nvSpPr>
        <p:spPr>
          <a:xfrm>
            <a:off x="1170980" y="4241602"/>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Translation Method</a:t>
            </a:r>
            <a:endParaRPr lang="en-US" sz="1500" dirty="0"/>
          </a:p>
        </p:txBody>
      </p:sp>
      <p:sp>
        <p:nvSpPr>
          <p:cNvPr id="21" name="Text 19"/>
          <p:cNvSpPr/>
          <p:nvPr/>
        </p:nvSpPr>
        <p:spPr>
          <a:xfrm>
            <a:off x="4344114" y="4241602"/>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Line-by-line translation</a:t>
            </a:r>
            <a:endParaRPr lang="en-US" sz="1500" dirty="0"/>
          </a:p>
        </p:txBody>
      </p:sp>
      <p:sp>
        <p:nvSpPr>
          <p:cNvPr id="22" name="Text 20"/>
          <p:cNvSpPr/>
          <p:nvPr/>
        </p:nvSpPr>
        <p:spPr>
          <a:xfrm>
            <a:off x="7513439" y="4241602"/>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Translates entire program at once</a:t>
            </a:r>
            <a:endParaRPr lang="en-US" sz="1500" dirty="0"/>
          </a:p>
        </p:txBody>
      </p:sp>
      <p:sp>
        <p:nvSpPr>
          <p:cNvPr id="23" name="Text 21"/>
          <p:cNvSpPr/>
          <p:nvPr/>
        </p:nvSpPr>
        <p:spPr>
          <a:xfrm>
            <a:off x="10682764" y="4241602"/>
            <a:ext cx="2776895" cy="62198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Translates and executes line-by-line</a:t>
            </a:r>
            <a:endParaRPr lang="en-US" sz="1500" dirty="0"/>
          </a:p>
        </p:txBody>
      </p:sp>
      <p:sp>
        <p:nvSpPr>
          <p:cNvPr id="24" name="Shape 22"/>
          <p:cNvSpPr/>
          <p:nvPr/>
        </p:nvSpPr>
        <p:spPr>
          <a:xfrm>
            <a:off x="976312" y="4987766"/>
            <a:ext cx="12677656" cy="559356"/>
          </a:xfrm>
          <a:prstGeom prst="rect">
            <a:avLst/>
          </a:prstGeom>
          <a:solidFill>
            <a:srgbClr val="FFFFFF">
              <a:alpha val="4000"/>
            </a:srgbClr>
          </a:solidFill>
          <a:ln/>
        </p:spPr>
      </p:sp>
      <p:sp>
        <p:nvSpPr>
          <p:cNvPr id="25" name="Text 23"/>
          <p:cNvSpPr/>
          <p:nvPr/>
        </p:nvSpPr>
        <p:spPr>
          <a:xfrm>
            <a:off x="1170980" y="5111948"/>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Speed of Execution</a:t>
            </a:r>
            <a:endParaRPr lang="en-US" sz="1500" dirty="0"/>
          </a:p>
        </p:txBody>
      </p:sp>
      <p:sp>
        <p:nvSpPr>
          <p:cNvPr id="26" name="Text 24"/>
          <p:cNvSpPr/>
          <p:nvPr/>
        </p:nvSpPr>
        <p:spPr>
          <a:xfrm>
            <a:off x="4344114" y="5111948"/>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Very fast</a:t>
            </a:r>
            <a:endParaRPr lang="en-US" sz="1500" dirty="0"/>
          </a:p>
        </p:txBody>
      </p:sp>
      <p:sp>
        <p:nvSpPr>
          <p:cNvPr id="27" name="Text 25"/>
          <p:cNvSpPr/>
          <p:nvPr/>
        </p:nvSpPr>
        <p:spPr>
          <a:xfrm>
            <a:off x="7513439" y="5111948"/>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Fast after compilation</a:t>
            </a:r>
            <a:endParaRPr lang="en-US" sz="1500" dirty="0"/>
          </a:p>
        </p:txBody>
      </p:sp>
      <p:sp>
        <p:nvSpPr>
          <p:cNvPr id="28" name="Text 26"/>
          <p:cNvSpPr/>
          <p:nvPr/>
        </p:nvSpPr>
        <p:spPr>
          <a:xfrm>
            <a:off x="10682764" y="5111948"/>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Slow, as it interprets line-by-line</a:t>
            </a:r>
            <a:endParaRPr lang="en-US" sz="1500" dirty="0"/>
          </a:p>
        </p:txBody>
      </p:sp>
      <p:sp>
        <p:nvSpPr>
          <p:cNvPr id="29" name="Shape 27"/>
          <p:cNvSpPr/>
          <p:nvPr/>
        </p:nvSpPr>
        <p:spPr>
          <a:xfrm>
            <a:off x="976312" y="5547122"/>
            <a:ext cx="12677656" cy="559356"/>
          </a:xfrm>
          <a:prstGeom prst="rect">
            <a:avLst/>
          </a:prstGeom>
          <a:solidFill>
            <a:srgbClr val="000000">
              <a:alpha val="4000"/>
            </a:srgbClr>
          </a:solidFill>
          <a:ln/>
        </p:spPr>
      </p:sp>
      <p:sp>
        <p:nvSpPr>
          <p:cNvPr id="30" name="Text 28"/>
          <p:cNvSpPr/>
          <p:nvPr/>
        </p:nvSpPr>
        <p:spPr>
          <a:xfrm>
            <a:off x="1170980" y="5671304"/>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Error Reporting</a:t>
            </a:r>
            <a:endParaRPr lang="en-US" sz="1500" dirty="0"/>
          </a:p>
        </p:txBody>
      </p:sp>
      <p:sp>
        <p:nvSpPr>
          <p:cNvPr id="31" name="Text 29"/>
          <p:cNvSpPr/>
          <p:nvPr/>
        </p:nvSpPr>
        <p:spPr>
          <a:xfrm>
            <a:off x="4344114" y="5671304"/>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After entire assembly</a:t>
            </a:r>
            <a:endParaRPr lang="en-US" sz="1500" dirty="0"/>
          </a:p>
        </p:txBody>
      </p:sp>
      <p:sp>
        <p:nvSpPr>
          <p:cNvPr id="32" name="Text 30"/>
          <p:cNvSpPr/>
          <p:nvPr/>
        </p:nvSpPr>
        <p:spPr>
          <a:xfrm>
            <a:off x="7513439" y="5671304"/>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After entire compilation</a:t>
            </a:r>
            <a:endParaRPr lang="en-US" sz="1500" dirty="0"/>
          </a:p>
        </p:txBody>
      </p:sp>
      <p:sp>
        <p:nvSpPr>
          <p:cNvPr id="33" name="Text 31"/>
          <p:cNvSpPr/>
          <p:nvPr/>
        </p:nvSpPr>
        <p:spPr>
          <a:xfrm>
            <a:off x="10682764" y="5671304"/>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Immediately, line-by-line</a:t>
            </a:r>
            <a:endParaRPr lang="en-US" sz="1500" dirty="0"/>
          </a:p>
        </p:txBody>
      </p:sp>
      <p:sp>
        <p:nvSpPr>
          <p:cNvPr id="34" name="Shape 32"/>
          <p:cNvSpPr/>
          <p:nvPr/>
        </p:nvSpPr>
        <p:spPr>
          <a:xfrm>
            <a:off x="976312" y="6106478"/>
            <a:ext cx="12677656" cy="870347"/>
          </a:xfrm>
          <a:prstGeom prst="rect">
            <a:avLst/>
          </a:prstGeom>
          <a:solidFill>
            <a:srgbClr val="FFFFFF">
              <a:alpha val="4000"/>
            </a:srgbClr>
          </a:solidFill>
          <a:ln/>
        </p:spPr>
      </p:sp>
      <p:sp>
        <p:nvSpPr>
          <p:cNvPr id="35" name="Text 33"/>
          <p:cNvSpPr/>
          <p:nvPr/>
        </p:nvSpPr>
        <p:spPr>
          <a:xfrm>
            <a:off x="1170980" y="6230660"/>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Storage of Result</a:t>
            </a:r>
            <a:endParaRPr lang="en-US" sz="1500" dirty="0"/>
          </a:p>
        </p:txBody>
      </p:sp>
      <p:sp>
        <p:nvSpPr>
          <p:cNvPr id="36" name="Text 34"/>
          <p:cNvSpPr/>
          <p:nvPr/>
        </p:nvSpPr>
        <p:spPr>
          <a:xfrm>
            <a:off x="4344114" y="6230660"/>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Stores machine code for later use</a:t>
            </a:r>
            <a:endParaRPr lang="en-US" sz="1500" dirty="0"/>
          </a:p>
        </p:txBody>
      </p:sp>
      <p:sp>
        <p:nvSpPr>
          <p:cNvPr id="37" name="Text 35"/>
          <p:cNvSpPr/>
          <p:nvPr/>
        </p:nvSpPr>
        <p:spPr>
          <a:xfrm>
            <a:off x="7513439" y="6230660"/>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Stores compiled machine code</a:t>
            </a:r>
            <a:endParaRPr lang="en-US" sz="1500" dirty="0"/>
          </a:p>
        </p:txBody>
      </p:sp>
      <p:sp>
        <p:nvSpPr>
          <p:cNvPr id="38" name="Text 36"/>
          <p:cNvSpPr/>
          <p:nvPr/>
        </p:nvSpPr>
        <p:spPr>
          <a:xfrm>
            <a:off x="10682764" y="6230660"/>
            <a:ext cx="2776895" cy="62198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No intermediate storage; executes immediately</a:t>
            </a:r>
            <a:endParaRPr lang="en-US" sz="1500" dirty="0"/>
          </a:p>
        </p:txBody>
      </p:sp>
      <p:sp>
        <p:nvSpPr>
          <p:cNvPr id="39" name="Shape 37"/>
          <p:cNvSpPr/>
          <p:nvPr/>
        </p:nvSpPr>
        <p:spPr>
          <a:xfrm>
            <a:off x="976312" y="6976824"/>
            <a:ext cx="12677656" cy="559356"/>
          </a:xfrm>
          <a:prstGeom prst="rect">
            <a:avLst/>
          </a:prstGeom>
          <a:solidFill>
            <a:srgbClr val="000000">
              <a:alpha val="4000"/>
            </a:srgbClr>
          </a:solidFill>
          <a:ln/>
        </p:spPr>
      </p:sp>
      <p:sp>
        <p:nvSpPr>
          <p:cNvPr id="40" name="Text 38"/>
          <p:cNvSpPr/>
          <p:nvPr/>
        </p:nvSpPr>
        <p:spPr>
          <a:xfrm>
            <a:off x="1170980" y="7101007"/>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Example Languages</a:t>
            </a:r>
            <a:endParaRPr lang="en-US" sz="1500" dirty="0"/>
          </a:p>
        </p:txBody>
      </p:sp>
      <p:sp>
        <p:nvSpPr>
          <p:cNvPr id="41" name="Text 39"/>
          <p:cNvSpPr/>
          <p:nvPr/>
        </p:nvSpPr>
        <p:spPr>
          <a:xfrm>
            <a:off x="4344114" y="7101007"/>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Assembly</a:t>
            </a:r>
            <a:endParaRPr lang="en-US" sz="1500" dirty="0"/>
          </a:p>
        </p:txBody>
      </p:sp>
      <p:sp>
        <p:nvSpPr>
          <p:cNvPr id="42" name="Text 40"/>
          <p:cNvSpPr/>
          <p:nvPr/>
        </p:nvSpPr>
        <p:spPr>
          <a:xfrm>
            <a:off x="7513439" y="7101007"/>
            <a:ext cx="277308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C, C++, Java</a:t>
            </a:r>
            <a:endParaRPr lang="en-US" sz="1500" dirty="0"/>
          </a:p>
        </p:txBody>
      </p:sp>
      <p:sp>
        <p:nvSpPr>
          <p:cNvPr id="43" name="Text 41"/>
          <p:cNvSpPr/>
          <p:nvPr/>
        </p:nvSpPr>
        <p:spPr>
          <a:xfrm>
            <a:off x="10682764" y="7101007"/>
            <a:ext cx="2776895" cy="310991"/>
          </a:xfrm>
          <a:prstGeom prst="rect">
            <a:avLst/>
          </a:prstGeom>
          <a:noFill/>
          <a:ln/>
        </p:spPr>
        <p:txBody>
          <a:bodyPr wrap="non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Python, JavaScript, Ruby</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6226" y="2132886"/>
            <a:ext cx="4913828" cy="3963829"/>
          </a:xfrm>
          <a:prstGeom prst="rect">
            <a:avLst/>
          </a:prstGeom>
        </p:spPr>
      </p:pic>
      <p:sp>
        <p:nvSpPr>
          <p:cNvPr id="4" name="Text 0"/>
          <p:cNvSpPr/>
          <p:nvPr/>
        </p:nvSpPr>
        <p:spPr>
          <a:xfrm>
            <a:off x="6288048" y="630436"/>
            <a:ext cx="6639044" cy="673656"/>
          </a:xfrm>
          <a:prstGeom prst="rect">
            <a:avLst/>
          </a:prstGeom>
          <a:noFill/>
          <a:ln/>
        </p:spPr>
        <p:txBody>
          <a:bodyPr wrap="none" lIns="0" tIns="0" rIns="0" bIns="0" rtlCol="0" anchor="t"/>
          <a:lstStyle/>
          <a:p>
            <a:pPr marL="0" indent="0">
              <a:lnSpc>
                <a:spcPts val="5300"/>
              </a:lnSpc>
              <a:buNone/>
            </a:pPr>
            <a:r>
              <a:rPr lang="en-US" sz="4200" dirty="0">
                <a:solidFill>
                  <a:srgbClr val="FFFFFF"/>
                </a:solidFill>
                <a:latin typeface="Unbounded" pitchFamily="34" charset="0"/>
                <a:ea typeface="Unbounded" pitchFamily="34" charset="-122"/>
                <a:cs typeface="Unbounded" pitchFamily="34" charset="-120"/>
              </a:rPr>
              <a:t>Translators in Action</a:t>
            </a:r>
            <a:endParaRPr lang="en-US" sz="4200" dirty="0"/>
          </a:p>
        </p:txBody>
      </p:sp>
      <p:sp>
        <p:nvSpPr>
          <p:cNvPr id="5" name="Shape 1"/>
          <p:cNvSpPr/>
          <p:nvPr/>
        </p:nvSpPr>
        <p:spPr>
          <a:xfrm>
            <a:off x="6288048" y="1905238"/>
            <a:ext cx="515302" cy="515303"/>
          </a:xfrm>
          <a:prstGeom prst="roundRect">
            <a:avLst>
              <a:gd name="adj" fmla="val 6668"/>
            </a:avLst>
          </a:prstGeom>
          <a:solidFill>
            <a:srgbClr val="304755"/>
          </a:solidFill>
          <a:ln/>
        </p:spPr>
      </p:sp>
      <p:sp>
        <p:nvSpPr>
          <p:cNvPr id="6" name="Text 2"/>
          <p:cNvSpPr/>
          <p:nvPr/>
        </p:nvSpPr>
        <p:spPr>
          <a:xfrm>
            <a:off x="6469499" y="2001203"/>
            <a:ext cx="152400" cy="323374"/>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1</a:t>
            </a:r>
            <a:endParaRPr lang="en-US" sz="2500" dirty="0"/>
          </a:p>
        </p:txBody>
      </p:sp>
      <p:sp>
        <p:nvSpPr>
          <p:cNvPr id="7" name="Text 3"/>
          <p:cNvSpPr/>
          <p:nvPr/>
        </p:nvSpPr>
        <p:spPr>
          <a:xfrm>
            <a:off x="7032308" y="1905238"/>
            <a:ext cx="2694861" cy="336709"/>
          </a:xfrm>
          <a:prstGeom prst="rect">
            <a:avLst/>
          </a:prstGeom>
          <a:noFill/>
          <a:ln/>
        </p:spPr>
        <p:txBody>
          <a:bodyPr wrap="none" lIns="0" tIns="0" rIns="0" bIns="0" rtlCol="0" anchor="t"/>
          <a:lstStyle/>
          <a:p>
            <a:pPr marL="0" indent="0">
              <a:lnSpc>
                <a:spcPts val="2650"/>
              </a:lnSpc>
              <a:buNone/>
            </a:pPr>
            <a:r>
              <a:rPr lang="en-US" sz="2100" dirty="0">
                <a:solidFill>
                  <a:srgbClr val="CAD6DE"/>
                </a:solidFill>
                <a:latin typeface="Unbounded" pitchFamily="34" charset="0"/>
                <a:ea typeface="Unbounded" pitchFamily="34" charset="-122"/>
                <a:cs typeface="Unbounded" pitchFamily="34" charset="-120"/>
              </a:rPr>
              <a:t>Assembler</a:t>
            </a:r>
            <a:endParaRPr lang="en-US" sz="2100" dirty="0"/>
          </a:p>
        </p:txBody>
      </p:sp>
      <p:sp>
        <p:nvSpPr>
          <p:cNvPr id="8" name="Text 4"/>
          <p:cNvSpPr/>
          <p:nvPr/>
        </p:nvSpPr>
        <p:spPr>
          <a:xfrm>
            <a:off x="7032308" y="2379345"/>
            <a:ext cx="6796445" cy="1099423"/>
          </a:xfrm>
          <a:prstGeom prst="rect">
            <a:avLst/>
          </a:prstGeom>
          <a:noFill/>
          <a:ln/>
        </p:spPr>
        <p:txBody>
          <a:bodyPr wrap="square" lIns="0" tIns="0" rIns="0" bIns="0" rtlCol="0" anchor="t"/>
          <a:lstStyle/>
          <a:p>
            <a:pPr marL="0" indent="0">
              <a:lnSpc>
                <a:spcPts val="2850"/>
              </a:lnSpc>
              <a:buNone/>
            </a:pPr>
            <a:r>
              <a:rPr lang="en-US" sz="1800" dirty="0">
                <a:solidFill>
                  <a:srgbClr val="CAD6DE"/>
                </a:solidFill>
                <a:latin typeface="Cabin" pitchFamily="34" charset="0"/>
                <a:ea typeface="Cabin" pitchFamily="34" charset="-122"/>
                <a:cs typeface="Cabin" pitchFamily="34" charset="-120"/>
              </a:rPr>
              <a:t>Assemblers are used for low-level programming tasks, such as device drivers and embedded systems, where direct hardware manipulation is required.</a:t>
            </a:r>
            <a:endParaRPr lang="en-US" sz="1800" dirty="0"/>
          </a:p>
        </p:txBody>
      </p:sp>
      <p:sp>
        <p:nvSpPr>
          <p:cNvPr id="9" name="Shape 5"/>
          <p:cNvSpPr/>
          <p:nvPr/>
        </p:nvSpPr>
        <p:spPr>
          <a:xfrm>
            <a:off x="6288048" y="3965377"/>
            <a:ext cx="515302" cy="515303"/>
          </a:xfrm>
          <a:prstGeom prst="roundRect">
            <a:avLst>
              <a:gd name="adj" fmla="val 6668"/>
            </a:avLst>
          </a:prstGeom>
          <a:solidFill>
            <a:srgbClr val="304755"/>
          </a:solidFill>
          <a:ln/>
        </p:spPr>
      </p:sp>
      <p:sp>
        <p:nvSpPr>
          <p:cNvPr id="10" name="Text 6"/>
          <p:cNvSpPr/>
          <p:nvPr/>
        </p:nvSpPr>
        <p:spPr>
          <a:xfrm>
            <a:off x="6418064" y="4061341"/>
            <a:ext cx="255151" cy="323374"/>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2</a:t>
            </a:r>
            <a:endParaRPr lang="en-US" sz="2500" dirty="0"/>
          </a:p>
        </p:txBody>
      </p:sp>
      <p:sp>
        <p:nvSpPr>
          <p:cNvPr id="11" name="Text 7"/>
          <p:cNvSpPr/>
          <p:nvPr/>
        </p:nvSpPr>
        <p:spPr>
          <a:xfrm>
            <a:off x="7032308" y="3965377"/>
            <a:ext cx="2694861" cy="336709"/>
          </a:xfrm>
          <a:prstGeom prst="rect">
            <a:avLst/>
          </a:prstGeom>
          <a:noFill/>
          <a:ln/>
        </p:spPr>
        <p:txBody>
          <a:bodyPr wrap="none" lIns="0" tIns="0" rIns="0" bIns="0" rtlCol="0" anchor="t"/>
          <a:lstStyle/>
          <a:p>
            <a:pPr marL="0" indent="0">
              <a:lnSpc>
                <a:spcPts val="2650"/>
              </a:lnSpc>
              <a:buNone/>
            </a:pPr>
            <a:r>
              <a:rPr lang="en-US" sz="2100" dirty="0">
                <a:solidFill>
                  <a:srgbClr val="CAD6DE"/>
                </a:solidFill>
                <a:latin typeface="Unbounded" pitchFamily="34" charset="0"/>
                <a:ea typeface="Unbounded" pitchFamily="34" charset="-122"/>
                <a:cs typeface="Unbounded" pitchFamily="34" charset="-120"/>
              </a:rPr>
              <a:t>Compiler</a:t>
            </a:r>
            <a:endParaRPr lang="en-US" sz="2100" dirty="0"/>
          </a:p>
        </p:txBody>
      </p:sp>
      <p:sp>
        <p:nvSpPr>
          <p:cNvPr id="12" name="Text 8"/>
          <p:cNvSpPr/>
          <p:nvPr/>
        </p:nvSpPr>
        <p:spPr>
          <a:xfrm>
            <a:off x="7032308" y="4439483"/>
            <a:ext cx="6796445" cy="1099423"/>
          </a:xfrm>
          <a:prstGeom prst="rect">
            <a:avLst/>
          </a:prstGeom>
          <a:noFill/>
          <a:ln/>
        </p:spPr>
        <p:txBody>
          <a:bodyPr wrap="square" lIns="0" tIns="0" rIns="0" bIns="0" rtlCol="0" anchor="t"/>
          <a:lstStyle/>
          <a:p>
            <a:pPr marL="0" indent="0">
              <a:lnSpc>
                <a:spcPts val="2850"/>
              </a:lnSpc>
              <a:buNone/>
            </a:pPr>
            <a:r>
              <a:rPr lang="en-US" sz="1800" dirty="0">
                <a:solidFill>
                  <a:srgbClr val="CAD6DE"/>
                </a:solidFill>
                <a:latin typeface="Cabin" pitchFamily="34" charset="0"/>
                <a:ea typeface="Cabin" pitchFamily="34" charset="-122"/>
                <a:cs typeface="Cabin" pitchFamily="34" charset="-120"/>
              </a:rPr>
              <a:t>Compilers are essential for systems programming (operating systems, databases), game development, and performance-critical applications where speed is crucial.</a:t>
            </a:r>
            <a:endParaRPr lang="en-US" sz="1800" dirty="0"/>
          </a:p>
        </p:txBody>
      </p:sp>
      <p:sp>
        <p:nvSpPr>
          <p:cNvPr id="13" name="Shape 9"/>
          <p:cNvSpPr/>
          <p:nvPr/>
        </p:nvSpPr>
        <p:spPr>
          <a:xfrm>
            <a:off x="6288048" y="6025515"/>
            <a:ext cx="515302" cy="515303"/>
          </a:xfrm>
          <a:prstGeom prst="roundRect">
            <a:avLst>
              <a:gd name="adj" fmla="val 6668"/>
            </a:avLst>
          </a:prstGeom>
          <a:solidFill>
            <a:srgbClr val="304755"/>
          </a:solidFill>
          <a:ln/>
        </p:spPr>
      </p:sp>
      <p:sp>
        <p:nvSpPr>
          <p:cNvPr id="14" name="Text 10"/>
          <p:cNvSpPr/>
          <p:nvPr/>
        </p:nvSpPr>
        <p:spPr>
          <a:xfrm>
            <a:off x="6415683" y="6121479"/>
            <a:ext cx="260033" cy="323374"/>
          </a:xfrm>
          <a:prstGeom prst="rect">
            <a:avLst/>
          </a:prstGeom>
          <a:noFill/>
          <a:ln/>
        </p:spPr>
        <p:txBody>
          <a:bodyPr wrap="none" lIns="0" tIns="0" rIns="0" bIns="0" rtlCol="0" anchor="t"/>
          <a:lstStyle/>
          <a:p>
            <a:pPr marL="0" indent="0" algn="ctr">
              <a:lnSpc>
                <a:spcPts val="2500"/>
              </a:lnSpc>
              <a:buNone/>
            </a:pPr>
            <a:r>
              <a:rPr lang="en-US" sz="2500" dirty="0">
                <a:solidFill>
                  <a:srgbClr val="CAD6DE"/>
                </a:solidFill>
                <a:latin typeface="Unbounded" pitchFamily="34" charset="0"/>
                <a:ea typeface="Unbounded" pitchFamily="34" charset="-122"/>
                <a:cs typeface="Unbounded" pitchFamily="34" charset="-120"/>
              </a:rPr>
              <a:t>3</a:t>
            </a:r>
            <a:endParaRPr lang="en-US" sz="2500" dirty="0"/>
          </a:p>
        </p:txBody>
      </p:sp>
      <p:sp>
        <p:nvSpPr>
          <p:cNvPr id="15" name="Text 11"/>
          <p:cNvSpPr/>
          <p:nvPr/>
        </p:nvSpPr>
        <p:spPr>
          <a:xfrm>
            <a:off x="7032308" y="6025515"/>
            <a:ext cx="2694861" cy="336709"/>
          </a:xfrm>
          <a:prstGeom prst="rect">
            <a:avLst/>
          </a:prstGeom>
          <a:noFill/>
          <a:ln/>
        </p:spPr>
        <p:txBody>
          <a:bodyPr wrap="none" lIns="0" tIns="0" rIns="0" bIns="0" rtlCol="0" anchor="t"/>
          <a:lstStyle/>
          <a:p>
            <a:pPr marL="0" indent="0">
              <a:lnSpc>
                <a:spcPts val="2650"/>
              </a:lnSpc>
              <a:buNone/>
            </a:pPr>
            <a:r>
              <a:rPr lang="en-US" sz="2100" dirty="0">
                <a:solidFill>
                  <a:srgbClr val="CAD6DE"/>
                </a:solidFill>
                <a:latin typeface="Unbounded" pitchFamily="34" charset="0"/>
                <a:ea typeface="Unbounded" pitchFamily="34" charset="-122"/>
                <a:cs typeface="Unbounded" pitchFamily="34" charset="-120"/>
              </a:rPr>
              <a:t>Interpreter</a:t>
            </a:r>
            <a:endParaRPr lang="en-US" sz="2100" dirty="0"/>
          </a:p>
        </p:txBody>
      </p:sp>
      <p:sp>
        <p:nvSpPr>
          <p:cNvPr id="16" name="Text 12"/>
          <p:cNvSpPr/>
          <p:nvPr/>
        </p:nvSpPr>
        <p:spPr>
          <a:xfrm>
            <a:off x="7032308" y="6499622"/>
            <a:ext cx="6796445" cy="1099423"/>
          </a:xfrm>
          <a:prstGeom prst="rect">
            <a:avLst/>
          </a:prstGeom>
          <a:noFill/>
          <a:ln/>
        </p:spPr>
        <p:txBody>
          <a:bodyPr wrap="square" lIns="0" tIns="0" rIns="0" bIns="0" rtlCol="0" anchor="t"/>
          <a:lstStyle/>
          <a:p>
            <a:pPr marL="0" indent="0">
              <a:lnSpc>
                <a:spcPts val="2850"/>
              </a:lnSpc>
              <a:buNone/>
            </a:pPr>
            <a:r>
              <a:rPr lang="en-US" sz="1800" dirty="0">
                <a:solidFill>
                  <a:srgbClr val="CAD6DE"/>
                </a:solidFill>
                <a:latin typeface="Cabin" pitchFamily="34" charset="0"/>
                <a:ea typeface="Cabin" pitchFamily="34" charset="-122"/>
                <a:cs typeface="Cabin" pitchFamily="34" charset="-120"/>
              </a:rPr>
              <a:t>Interpreters are popular in web development (JavaScript), scripting (Python, Ruby), and rapid prototyping, where ease of debugging and quick iteration are important.</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360057"/>
            <a:ext cx="5809059" cy="726043"/>
          </a:xfrm>
          <a:prstGeom prst="rect">
            <a:avLst/>
          </a:prstGeom>
          <a:noFill/>
          <a:ln/>
        </p:spPr>
        <p:txBody>
          <a:bodyPr wrap="none" lIns="0" tIns="0" rIns="0" bIns="0" rtlCol="0" anchor="t"/>
          <a:lstStyle/>
          <a:p>
            <a:pPr marL="0" indent="0">
              <a:lnSpc>
                <a:spcPts val="5700"/>
              </a:lnSpc>
              <a:buNone/>
            </a:pPr>
            <a:r>
              <a:rPr lang="en-US" sz="4550" dirty="0">
                <a:solidFill>
                  <a:srgbClr val="FFFFFF"/>
                </a:solidFill>
                <a:latin typeface="Unbounded" pitchFamily="34" charset="0"/>
                <a:ea typeface="Unbounded" pitchFamily="34" charset="-122"/>
                <a:cs typeface="Unbounded" pitchFamily="34" charset="-120"/>
              </a:rPr>
              <a:t>Thank You!</a:t>
            </a:r>
            <a:endParaRPr lang="en-US" sz="4550" dirty="0"/>
          </a:p>
        </p:txBody>
      </p:sp>
      <p:sp>
        <p:nvSpPr>
          <p:cNvPr id="4" name="Text 1"/>
          <p:cNvSpPr/>
          <p:nvPr/>
        </p:nvSpPr>
        <p:spPr>
          <a:xfrm>
            <a:off x="864037" y="3456384"/>
            <a:ext cx="7415927" cy="395049"/>
          </a:xfrm>
          <a:prstGeom prst="rect">
            <a:avLst/>
          </a:prstGeom>
          <a:noFill/>
          <a:ln/>
        </p:spPr>
        <p:txBody>
          <a:bodyPr wrap="non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Presented by:</a:t>
            </a:r>
            <a:r>
              <a:rPr lang="en-US" sz="1900" b="1" dirty="0">
                <a:solidFill>
                  <a:srgbClr val="CAD6DE"/>
                </a:solidFill>
                <a:latin typeface="Cabin" pitchFamily="34" charset="0"/>
                <a:ea typeface="Cabin" pitchFamily="34" charset="-122"/>
                <a:cs typeface="Cabin" pitchFamily="34" charset="-120"/>
              </a:rPr>
              <a:t> </a:t>
            </a:r>
            <a:r>
              <a:rPr lang="en-US" sz="1900" b="1" dirty="0">
                <a:solidFill>
                  <a:srgbClr val="FFA44F"/>
                </a:solidFill>
                <a:latin typeface="Cabin" pitchFamily="34" charset="0"/>
                <a:ea typeface="Cabin" pitchFamily="34" charset="-122"/>
                <a:cs typeface="Cabin" pitchFamily="34" charset="-120"/>
              </a:rPr>
              <a:t>Istiak Rahman</a:t>
            </a:r>
            <a:endParaRPr lang="en-US" sz="1900" dirty="0"/>
          </a:p>
        </p:txBody>
      </p:sp>
      <p:sp>
        <p:nvSpPr>
          <p:cNvPr id="5" name="Text 2"/>
          <p:cNvSpPr/>
          <p:nvPr/>
        </p:nvSpPr>
        <p:spPr>
          <a:xfrm>
            <a:off x="864037" y="4129088"/>
            <a:ext cx="7415927" cy="395049"/>
          </a:xfrm>
          <a:prstGeom prst="rect">
            <a:avLst/>
          </a:prstGeom>
          <a:noFill/>
          <a:ln/>
        </p:spPr>
        <p:txBody>
          <a:bodyPr wrap="non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Email: </a:t>
            </a:r>
            <a:r>
              <a:rPr lang="en-US" sz="1900" b="1" dirty="0">
                <a:solidFill>
                  <a:srgbClr val="CAD6DE"/>
                </a:solidFill>
                <a:latin typeface="Cabin" pitchFamily="34" charset="0"/>
                <a:ea typeface="Cabin" pitchFamily="34" charset="-122"/>
                <a:cs typeface="Cabin" pitchFamily="34" charset="-120"/>
              </a:rPr>
              <a:t>istiak.rahman1020@gmail.com</a:t>
            </a:r>
            <a:endParaRPr lang="en-US" sz="1900" dirty="0"/>
          </a:p>
        </p:txBody>
      </p:sp>
      <p:sp>
        <p:nvSpPr>
          <p:cNvPr id="6" name="Text 3"/>
          <p:cNvSpPr/>
          <p:nvPr/>
        </p:nvSpPr>
        <p:spPr>
          <a:xfrm>
            <a:off x="864037" y="4801791"/>
            <a:ext cx="7415927" cy="395049"/>
          </a:xfrm>
          <a:prstGeom prst="rect">
            <a:avLst/>
          </a:prstGeom>
          <a:noFill/>
          <a:ln/>
        </p:spPr>
        <p:txBody>
          <a:bodyPr wrap="none" lIns="0" tIns="0" rIns="0" bIns="0" rtlCol="0" anchor="t"/>
          <a:lstStyle/>
          <a:p>
            <a:pPr marL="0" indent="0">
              <a:lnSpc>
                <a:spcPts val="3100"/>
              </a:lnSpc>
              <a:buNone/>
            </a:pPr>
            <a:r>
              <a:rPr lang="en-US" sz="1900" dirty="0">
                <a:solidFill>
                  <a:srgbClr val="CAD6DE"/>
                </a:solidFill>
                <a:latin typeface="Cabin" pitchFamily="34" charset="0"/>
                <a:ea typeface="Cabin" pitchFamily="34" charset="-122"/>
                <a:cs typeface="Cabin" pitchFamily="34" charset="-120"/>
              </a:rPr>
              <a:t>Thank you for your attention! I appreciate your time and interest.</a:t>
            </a:r>
            <a:endParaRPr lang="en-US" sz="1900" dirty="0"/>
          </a:p>
        </p:txBody>
      </p:sp>
      <p:sp>
        <p:nvSpPr>
          <p:cNvPr id="7" name="Text 4"/>
          <p:cNvSpPr/>
          <p:nvPr/>
        </p:nvSpPr>
        <p:spPr>
          <a:xfrm>
            <a:off x="864037" y="5474494"/>
            <a:ext cx="7415927" cy="395049"/>
          </a:xfrm>
          <a:prstGeom prst="rect">
            <a:avLst/>
          </a:prstGeom>
          <a:noFill/>
          <a:ln/>
        </p:spPr>
        <p:txBody>
          <a:bodyPr wrap="none" lIns="0" tIns="0" rIns="0" bIns="0" rtlCol="0" anchor="t"/>
          <a:lstStyle/>
          <a:p>
            <a:pPr marL="0" indent="0">
              <a:lnSpc>
                <a:spcPts val="3100"/>
              </a:lnSpc>
              <a:buNone/>
            </a:pPr>
            <a:r>
              <a:rPr lang="en-US" sz="1900" dirty="0">
                <a:solidFill>
                  <a:srgbClr val="0A988B"/>
                </a:solidFill>
                <a:latin typeface="Cabin" pitchFamily="34" charset="0"/>
                <a:ea typeface="Cabin" pitchFamily="34" charset="-122"/>
                <a:cs typeface="Cabin" pitchFamily="34" charset="-120"/>
              </a:rPr>
              <a:t>Keep Learning, Keep Growing</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630</Words>
  <Application>Microsoft Office PowerPoint</Application>
  <PresentationFormat>Custom</PresentationFormat>
  <Paragraphs>87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Consolas</vt:lpstr>
      <vt:lpstr>Calibri</vt:lpstr>
      <vt:lpstr>Unbounded</vt:lpstr>
      <vt:lpstr>Arial</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2</cp:revision>
  <dcterms:created xsi:type="dcterms:W3CDTF">2024-09-27T06:09:03Z</dcterms:created>
  <dcterms:modified xsi:type="dcterms:W3CDTF">2024-09-27T06:12:26Z</dcterms:modified>
</cp:coreProperties>
</file>